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tmp" ContentType="image/png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6" r:id="rId7"/>
    <p:sldId id="263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20"/>
    <p:restoredTop sz="94666"/>
  </p:normalViewPr>
  <p:slideViewPr>
    <p:cSldViewPr snapToGrid="0" snapToObjects="1">
      <p:cViewPr>
        <p:scale>
          <a:sx n="66" d="100"/>
          <a:sy n="66" d="100"/>
        </p:scale>
        <p:origin x="216" y="968"/>
      </p:cViewPr>
      <p:guideLst/>
    </p:cSldViewPr>
  </p:slideViewPr>
  <p:outlineViewPr>
    <p:cViewPr>
      <p:scale>
        <a:sx n="33" d="100"/>
        <a:sy n="33" d="100"/>
      </p:scale>
      <p:origin x="0" y="-19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D29AD-6626-464A-8F97-5BD5C33799D6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32693-43FB-D14B-BE6F-57E3A244B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262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EC6DB-8BBB-D14F-B082-91197D773373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57466-25FB-8A41-9277-846BD778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57466-25FB-8A41-9277-846BD778E4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83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57466-25FB-8A41-9277-846BD778E4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92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57466-25FB-8A41-9277-846BD778E4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57466-25FB-8A41-9277-846BD778E4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77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57466-25FB-8A41-9277-846BD778E4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58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57466-25FB-8A41-9277-846BD778E4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52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57466-25FB-8A41-9277-846BD778E4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94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57466-25FB-8A41-9277-846BD778E4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80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57466-25FB-8A41-9277-846BD778E4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39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2612-F6B4-6140-9910-1EAFECFCC5B5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2D50-09ED-9D4B-A224-697D7D032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95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2612-F6B4-6140-9910-1EAFECFCC5B5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2D50-09ED-9D4B-A224-697D7D032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3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2612-F6B4-6140-9910-1EAFECFCC5B5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2D50-09ED-9D4B-A224-697D7D032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2612-F6B4-6140-9910-1EAFECFCC5B5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2D50-09ED-9D4B-A224-697D7D032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74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2612-F6B4-6140-9910-1EAFECFCC5B5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2D50-09ED-9D4B-A224-697D7D032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8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2612-F6B4-6140-9910-1EAFECFCC5B5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2D50-09ED-9D4B-A224-697D7D032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70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2612-F6B4-6140-9910-1EAFECFCC5B5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2D50-09ED-9D4B-A224-697D7D032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3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2612-F6B4-6140-9910-1EAFECFCC5B5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2D50-09ED-9D4B-A224-697D7D032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35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2612-F6B4-6140-9910-1EAFECFCC5B5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2D50-09ED-9D4B-A224-697D7D032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2612-F6B4-6140-9910-1EAFECFCC5B5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2D50-09ED-9D4B-A224-697D7D032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52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2612-F6B4-6140-9910-1EAFECFCC5B5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2D50-09ED-9D4B-A224-697D7D032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6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8C2E2612-F6B4-6140-9910-1EAFECFCC5B5}" type="datetimeFigureOut">
              <a:rPr lang="en-US" smtClean="0"/>
              <a:pPr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5B142D50-09ED-9D4B-A224-697D7D0327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mp"/><Relationship Id="rId3" Type="http://schemas.openxmlformats.org/officeDocument/2006/relationships/image" Target="../media/image12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mp"/><Relationship Id="rId3" Type="http://schemas.openxmlformats.org/officeDocument/2006/relationships/image" Target="../media/image17.tm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hyperlink" Target="http://money.cnn.com/2015/05/26/technology/rhode-island-tinder-std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0" dirty="0" smtClean="0">
                <a:latin typeface="Helvetica" charset="0"/>
                <a:ea typeface="Helvetica" charset="0"/>
                <a:cs typeface="Helvetica" charset="0"/>
              </a:rPr>
              <a:t>Modelling and Simulating Social Systems with MATLAB</a:t>
            </a:r>
            <a:br>
              <a:rPr lang="en-US" sz="2800" b="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36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Social discovery and its impact on</a:t>
            </a:r>
            <a:b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the spread of infectious diseases</a:t>
            </a:r>
            <a:endParaRPr lang="en-US" sz="3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968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Team </a:t>
            </a:r>
            <a:r>
              <a:rPr lang="en-US" sz="2000" i="1" dirty="0" err="1" smtClean="0">
                <a:latin typeface="Helvetica" charset="0"/>
                <a:ea typeface="Helvetica" charset="0"/>
                <a:cs typeface="Helvetica" charset="0"/>
              </a:rPr>
              <a:t>Transmissionary</a:t>
            </a:r>
            <a:endParaRPr lang="en-US" sz="2000" i="1" dirty="0" smtClean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Steffen Arnold, </a:t>
            </a:r>
            <a:r>
              <a:rPr lang="en-US" sz="2000" dirty="0" err="1" smtClean="0">
                <a:latin typeface="Helvetica" charset="0"/>
                <a:ea typeface="Helvetica" charset="0"/>
                <a:cs typeface="Helvetica" charset="0"/>
              </a:rPr>
              <a:t>Joris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latin typeface="Helvetica" charset="0"/>
                <a:ea typeface="Helvetica" charset="0"/>
                <a:cs typeface="Helvetica" charset="0"/>
              </a:rPr>
              <a:t>Cadow</a:t>
            </a:r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2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December 15, 2015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160824"/>
            <a:ext cx="2743200" cy="365125"/>
          </a:xfrm>
        </p:spPr>
        <p:txBody>
          <a:bodyPr/>
          <a:lstStyle/>
          <a:p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154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SIR </a:t>
            </a:r>
            <a:r>
              <a:rPr lang="de-CH" dirty="0" err="1" smtClean="0"/>
              <a:t>plots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838200" y="1696892"/>
            <a:ext cx="693782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More perturbation leads to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more infections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eak of simultaneously infected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reache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d in shorter time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prevalent time in population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(generally)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shorter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Measure of </a:t>
            </a:r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“epidemic outcome”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:</a:t>
            </a:r>
            <a:b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# of total infected in last step</a:t>
            </a:r>
            <a:b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(= 1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for entire population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infected)</a:t>
            </a:r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160824"/>
            <a:ext cx="2743200" cy="365125"/>
          </a:xfrm>
        </p:spPr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52431"/>
            <a:ext cx="4572000" cy="334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3800868"/>
            <a:ext cx="4572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1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3200" dirty="0" smtClean="0"/>
              <a:t>More </a:t>
            </a:r>
            <a:r>
              <a:rPr lang="de-CH" sz="3200" dirty="0" err="1" smtClean="0"/>
              <a:t>information</a:t>
            </a:r>
            <a:r>
              <a:rPr lang="de-CH" sz="3200" dirty="0" smtClean="0"/>
              <a:t> </a:t>
            </a:r>
            <a:r>
              <a:rPr lang="de-CH" sz="3200" dirty="0" err="1" smtClean="0"/>
              <a:t>can</a:t>
            </a:r>
            <a:r>
              <a:rPr lang="de-CH" sz="3200" dirty="0" smtClean="0"/>
              <a:t> </a:t>
            </a:r>
            <a:r>
              <a:rPr lang="de-CH" sz="3200" dirty="0" err="1" smtClean="0"/>
              <a:t>balanc</a:t>
            </a:r>
            <a:r>
              <a:rPr lang="de-CH" sz="3200" dirty="0" err="1" smtClean="0"/>
              <a:t>e</a:t>
            </a:r>
            <a:r>
              <a:rPr lang="de-CH" sz="3200" dirty="0" smtClean="0"/>
              <a:t> </a:t>
            </a:r>
            <a:r>
              <a:rPr lang="de-CH" sz="3200" dirty="0" err="1" smtClean="0"/>
              <a:t>more</a:t>
            </a:r>
            <a:r>
              <a:rPr lang="de-CH" sz="3200" dirty="0" smtClean="0"/>
              <a:t> </a:t>
            </a:r>
            <a:r>
              <a:rPr lang="de-CH" sz="3200" dirty="0" err="1" smtClean="0"/>
              <a:t>perturbation</a:t>
            </a:r>
            <a:endParaRPr lang="de-DE" sz="3200" dirty="0"/>
          </a:p>
        </p:txBody>
      </p:sp>
      <p:pic>
        <p:nvPicPr>
          <p:cNvPr id="4" name="Inhaltsplatzhalter 3" descr="alpha_tau_omega1_beta05_gamma03_expk2_runs50_nocut.pdf - Adobe Acrobat Reader DC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5" t="12823" r="32102" b="1231"/>
          <a:stretch/>
        </p:blipFill>
        <p:spPr>
          <a:xfrm>
            <a:off x="838200" y="1690688"/>
            <a:ext cx="5237225" cy="4730400"/>
          </a:xfrm>
        </p:spPr>
      </p:pic>
      <p:pic>
        <p:nvPicPr>
          <p:cNvPr id="5" name="Grafik 4" descr="alpha_tau_omega1_beta05_gamma03_expk2_runs50_cut50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5" t="12848" r="35281" b="987"/>
          <a:stretch/>
        </p:blipFill>
        <p:spPr>
          <a:xfrm>
            <a:off x="6806644" y="1690688"/>
            <a:ext cx="4547156" cy="472333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160824"/>
            <a:ext cx="2743200" cy="365125"/>
          </a:xfrm>
        </p:spPr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Itot_alpha_tau03_omega1_beta05_gamma03_expk2_runs50.pdf - Adobe Acrobat Reader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2" t="12906" r="24525" b="1840"/>
          <a:stretch/>
        </p:blipFill>
        <p:spPr>
          <a:xfrm>
            <a:off x="891285" y="1661255"/>
            <a:ext cx="6778171" cy="4738914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838800" y="206189"/>
            <a:ext cx="10515600" cy="1325563"/>
          </a:xfrm>
        </p:spPr>
        <p:txBody>
          <a:bodyPr>
            <a:normAutofit/>
          </a:bodyPr>
          <a:lstStyle/>
          <a:p>
            <a:r>
              <a:rPr lang="de-CH" sz="3600" dirty="0" err="1" smtClean="0"/>
              <a:t>Instability</a:t>
            </a:r>
            <a:r>
              <a:rPr lang="de-CH" sz="3600" dirty="0" smtClean="0"/>
              <a:t> </a:t>
            </a:r>
            <a:r>
              <a:rPr lang="de-CH" sz="3600" dirty="0" err="1" smtClean="0"/>
              <a:t>of</a:t>
            </a:r>
            <a:r>
              <a:rPr lang="de-CH" sz="3600" dirty="0" smtClean="0"/>
              <a:t> </a:t>
            </a:r>
            <a:r>
              <a:rPr lang="de-CH" sz="3600" dirty="0" err="1" smtClean="0"/>
              <a:t>system</a:t>
            </a:r>
            <a:endParaRPr lang="de-DE" sz="3600" dirty="0"/>
          </a:p>
        </p:txBody>
      </p:sp>
      <p:pic>
        <p:nvPicPr>
          <p:cNvPr id="5" name="Inhaltsplatzhalter 3" descr="alpha_tau_omega1_beta05_gamma03_expk2_runs50_nocut.pdf - Adobe Acrobat Reader DC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5" t="12823" r="32102" b="1231"/>
          <a:stretch/>
        </p:blipFill>
        <p:spPr>
          <a:xfrm>
            <a:off x="7239890" y="206189"/>
            <a:ext cx="2431127" cy="2195858"/>
          </a:xfrm>
        </p:spPr>
      </p:pic>
      <p:pic>
        <p:nvPicPr>
          <p:cNvPr id="6" name="Grafik 5" descr="alpha_tau_omega1_beta05_gamma03_expk2_runs50_cut50.pdf - Adobe Acrobat Reader DC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5" t="12848" r="35281" b="987"/>
          <a:stretch/>
        </p:blipFill>
        <p:spPr>
          <a:xfrm>
            <a:off x="9671017" y="206189"/>
            <a:ext cx="2111400" cy="2193208"/>
          </a:xfrm>
          <a:prstGeom prst="rect">
            <a:avLst/>
          </a:prstGeom>
        </p:spPr>
      </p:pic>
      <p:cxnSp>
        <p:nvCxnSpPr>
          <p:cNvPr id="8" name="Gerader Verbinder 7"/>
          <p:cNvCxnSpPr/>
          <p:nvPr/>
        </p:nvCxnSpPr>
        <p:spPr>
          <a:xfrm flipH="1">
            <a:off x="7239890" y="1588552"/>
            <a:ext cx="4655155" cy="0"/>
          </a:xfrm>
          <a:prstGeom prst="line">
            <a:avLst/>
          </a:prstGeom>
          <a:ln w="28575">
            <a:solidFill>
              <a:srgbClr val="FF99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55117" y="6400169"/>
            <a:ext cx="2743200" cy="365125"/>
          </a:xfrm>
        </p:spPr>
        <p:txBody>
          <a:bodyPr/>
          <a:lstStyle/>
          <a:p>
            <a:r>
              <a:rPr lang="en-US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79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3600" dirty="0" err="1" smtClean="0"/>
              <a:t>Comparison</a:t>
            </a:r>
            <a:r>
              <a:rPr lang="de-CH" sz="3600" dirty="0" smtClean="0"/>
              <a:t> </a:t>
            </a:r>
            <a:r>
              <a:rPr lang="de-CH" sz="3600" dirty="0" err="1" smtClean="0"/>
              <a:t>to</a:t>
            </a:r>
            <a:r>
              <a:rPr lang="de-CH" sz="3600" dirty="0" smtClean="0"/>
              <a:t> divergent but </a:t>
            </a:r>
            <a:r>
              <a:rPr lang="de-CH" sz="3600" dirty="0" err="1" smtClean="0"/>
              <a:t>static</a:t>
            </a:r>
            <a:r>
              <a:rPr lang="de-CH" sz="3600" dirty="0" smtClean="0"/>
              <a:t> </a:t>
            </a:r>
            <a:r>
              <a:rPr lang="de-CH" sz="3600" dirty="0" err="1" smtClean="0"/>
              <a:t>networks</a:t>
            </a:r>
            <a:endParaRPr lang="de-DE" sz="3600" dirty="0"/>
          </a:p>
        </p:txBody>
      </p:sp>
      <p:pic>
        <p:nvPicPr>
          <p:cNvPr id="4" name="Inhaltsplatzhalter 3" descr="alpha_tau_static_omega1_beta05_gamma03_expk2_runs50_nocut.pdf - Adobe Acrobat Reader DC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5" t="12904" r="32232" b="1230"/>
          <a:stretch/>
        </p:blipFill>
        <p:spPr>
          <a:xfrm>
            <a:off x="838200" y="1706696"/>
            <a:ext cx="5229200" cy="4730400"/>
          </a:xfrm>
        </p:spPr>
      </p:pic>
      <p:pic>
        <p:nvPicPr>
          <p:cNvPr id="5" name="Grafik 4" descr="alpha_tau_static_omega1_beta05_gamma03_expk2_runs50_cut05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0" t="12847" r="35281" b="1294"/>
          <a:stretch/>
        </p:blipFill>
        <p:spPr>
          <a:xfrm>
            <a:off x="6775177" y="1690688"/>
            <a:ext cx="4578623" cy="4730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160824"/>
            <a:ext cx="2743200" cy="365125"/>
          </a:xfrm>
        </p:spPr>
        <p:txBody>
          <a:bodyPr/>
          <a:lstStyle/>
          <a:p>
            <a:r>
              <a:rPr lang="en-US" dirty="0" smtClean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20828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Implementation </a:t>
            </a:r>
            <a:r>
              <a:rPr lang="de-CH" dirty="0" smtClean="0"/>
              <a:t>&amp; </a:t>
            </a:r>
            <a:r>
              <a:rPr lang="de-CH" dirty="0" err="1" smtClean="0"/>
              <a:t>Limitations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 </a:t>
            </a:r>
            <a:r>
              <a:rPr lang="en-US" b="1" dirty="0" smtClean="0"/>
              <a:t>Topology</a:t>
            </a:r>
            <a:r>
              <a:rPr lang="en-US" dirty="0" smtClean="0"/>
              <a:t>: non-periodic grid, 100 nodes, i.e. 10 nodes on each side</a:t>
            </a:r>
            <a:endParaRPr lang="en-US" dirty="0"/>
          </a:p>
          <a:p>
            <a:pPr>
              <a:lnSpc>
                <a:spcPct val="170000"/>
              </a:lnSpc>
            </a:pPr>
            <a:r>
              <a:rPr lang="en-US" dirty="0"/>
              <a:t> </a:t>
            </a:r>
            <a:r>
              <a:rPr lang="en-US" b="1" dirty="0" smtClean="0"/>
              <a:t>Statistics</a:t>
            </a:r>
            <a:r>
              <a:rPr lang="en-US" dirty="0" smtClean="0"/>
              <a:t>: just 50 runs per parameter set</a:t>
            </a:r>
            <a:endParaRPr lang="en-US" dirty="0" smtClean="0"/>
          </a:p>
          <a:p>
            <a:pPr>
              <a:lnSpc>
                <a:spcPct val="170000"/>
              </a:lnSpc>
            </a:pPr>
            <a:r>
              <a:rPr lang="en-US" dirty="0" smtClean="0"/>
              <a:t> </a:t>
            </a:r>
            <a:r>
              <a:rPr lang="en-US" b="1" dirty="0" smtClean="0"/>
              <a:t>Perturbations</a:t>
            </a:r>
            <a:r>
              <a:rPr lang="en-US" dirty="0" smtClean="0"/>
              <a:t>: same probability for each individual, life span of 1 unit-time step</a:t>
            </a:r>
            <a:endParaRPr lang="en-US" dirty="0" smtClean="0"/>
          </a:p>
          <a:p>
            <a:pPr>
              <a:lnSpc>
                <a:spcPct val="170000"/>
              </a:lnSpc>
            </a:pPr>
            <a:r>
              <a:rPr lang="en-US" dirty="0" smtClean="0"/>
              <a:t> </a:t>
            </a:r>
            <a:r>
              <a:rPr lang="en-US" b="1" dirty="0"/>
              <a:t>Information </a:t>
            </a:r>
            <a:r>
              <a:rPr lang="en-US" b="1" dirty="0" smtClean="0"/>
              <a:t>generation</a:t>
            </a:r>
            <a:r>
              <a:rPr lang="en-US" dirty="0" smtClean="0"/>
              <a:t>: always and for sure</a:t>
            </a:r>
            <a:endParaRPr lang="en-US" dirty="0" smtClean="0"/>
          </a:p>
          <a:p>
            <a:pPr>
              <a:lnSpc>
                <a:spcPct val="170000"/>
              </a:lnSpc>
            </a:pPr>
            <a:r>
              <a:rPr lang="en-US" dirty="0" smtClean="0"/>
              <a:t> </a:t>
            </a:r>
            <a:r>
              <a:rPr lang="en-US" b="1" dirty="0" smtClean="0"/>
              <a:t>Information </a:t>
            </a:r>
            <a:r>
              <a:rPr lang="en-US" b="1" dirty="0" smtClean="0"/>
              <a:t>radius</a:t>
            </a:r>
            <a:r>
              <a:rPr lang="en-US" dirty="0" smtClean="0"/>
              <a:t>: shortest path length ≤ 3</a:t>
            </a:r>
            <a:endParaRPr lang="en-US" dirty="0" smtClean="0"/>
          </a:p>
          <a:p>
            <a:pPr>
              <a:lnSpc>
                <a:spcPct val="170000"/>
              </a:lnSpc>
            </a:pPr>
            <a:r>
              <a:rPr lang="en-US" dirty="0" smtClean="0"/>
              <a:t> </a:t>
            </a:r>
            <a:r>
              <a:rPr lang="en-US" b="1" dirty="0"/>
              <a:t>Decay of </a:t>
            </a:r>
            <a:r>
              <a:rPr lang="en-US" b="1" dirty="0" smtClean="0"/>
              <a:t>awareness</a:t>
            </a:r>
            <a:r>
              <a:rPr lang="en-US" dirty="0" smtClean="0"/>
              <a:t>: within 2 unit-time steps</a:t>
            </a:r>
            <a:endParaRPr lang="en-US" dirty="0" smtClean="0"/>
          </a:p>
          <a:p>
            <a:pPr>
              <a:lnSpc>
                <a:spcPct val="170000"/>
              </a:lnSpc>
            </a:pPr>
            <a:r>
              <a:rPr lang="en-US" dirty="0" smtClean="0"/>
              <a:t> </a:t>
            </a:r>
            <a:r>
              <a:rPr lang="en-US" b="1" dirty="0"/>
              <a:t>Authenticity of </a:t>
            </a:r>
            <a:r>
              <a:rPr lang="en-US" b="1" dirty="0" smtClean="0"/>
              <a:t>awareness</a:t>
            </a:r>
            <a:r>
              <a:rPr lang="en-US" dirty="0" smtClean="0"/>
              <a:t>: reduced by a factor of 2 for each propagation</a:t>
            </a:r>
            <a:endParaRPr lang="de-DE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160824"/>
            <a:ext cx="2743200" cy="365125"/>
          </a:xfrm>
        </p:spPr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3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Summary </a:t>
            </a:r>
            <a:r>
              <a:rPr lang="de-CH" dirty="0" smtClean="0"/>
              <a:t>&amp; </a:t>
            </a:r>
            <a:r>
              <a:rPr lang="de-CH" dirty="0" smtClean="0"/>
              <a:t>Outlook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34246"/>
            <a:ext cx="10515600" cy="469960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 smtClean="0"/>
              <a:t>Generally </a:t>
            </a:r>
            <a:r>
              <a:rPr lang="en-US" dirty="0" smtClean="0"/>
              <a:t>more infections </a:t>
            </a:r>
            <a:r>
              <a:rPr lang="en-US" dirty="0" smtClean="0"/>
              <a:t>when including social </a:t>
            </a:r>
            <a:r>
              <a:rPr lang="en-US" dirty="0" smtClean="0"/>
              <a:t>discovery (</a:t>
            </a:r>
            <a:r>
              <a:rPr lang="en-US" i="1" dirty="0" smtClean="0"/>
              <a:t>perturbations</a:t>
            </a:r>
            <a:r>
              <a:rPr lang="en-US" dirty="0" smtClean="0"/>
              <a:t>) </a:t>
            </a:r>
            <a:r>
              <a:rPr lang="en-US" dirty="0" smtClean="0"/>
              <a:t>and </a:t>
            </a:r>
            <a:r>
              <a:rPr lang="en-US" dirty="0" smtClean="0"/>
              <a:t>less infections when promoting social </a:t>
            </a:r>
            <a:r>
              <a:rPr lang="en-US" dirty="0" smtClean="0"/>
              <a:t>distancing (</a:t>
            </a:r>
            <a:r>
              <a:rPr lang="en-US" i="1" dirty="0" smtClean="0"/>
              <a:t>awareness</a:t>
            </a:r>
            <a:r>
              <a:rPr lang="en-US" dirty="0" smtClean="0"/>
              <a:t>)</a:t>
            </a:r>
          </a:p>
          <a:p>
            <a:pPr>
              <a:lnSpc>
                <a:spcPct val="170000"/>
              </a:lnSpc>
            </a:pPr>
            <a:r>
              <a:rPr lang="en-US" dirty="0" smtClean="0"/>
              <a:t>Both effects can balance each other but the outcome becomes </a:t>
            </a:r>
            <a:r>
              <a:rPr lang="en-US" i="1" dirty="0" smtClean="0"/>
              <a:t>unstable</a:t>
            </a:r>
          </a:p>
          <a:p>
            <a:pPr>
              <a:lnSpc>
                <a:spcPct val="170000"/>
              </a:lnSpc>
            </a:pPr>
            <a:endParaRPr lang="en-US" dirty="0" smtClean="0"/>
          </a:p>
          <a:p>
            <a:pPr>
              <a:lnSpc>
                <a:spcPct val="170000"/>
              </a:lnSpc>
            </a:pPr>
            <a:r>
              <a:rPr lang="en-US" dirty="0" smtClean="0"/>
              <a:t>Our </a:t>
            </a:r>
            <a:r>
              <a:rPr lang="en-US" b="1" dirty="0" smtClean="0"/>
              <a:t>assumptions</a:t>
            </a:r>
            <a:r>
              <a:rPr lang="en-US" dirty="0" smtClean="0"/>
              <a:t> need to be relaxed and evaluated, in particular:</a:t>
            </a:r>
          </a:p>
          <a:p>
            <a:pPr lvl="1">
              <a:lnSpc>
                <a:spcPct val="170000"/>
              </a:lnSpc>
            </a:pPr>
            <a:r>
              <a:rPr lang="en-US" dirty="0" smtClean="0"/>
              <a:t>Use of more realistic </a:t>
            </a:r>
            <a:r>
              <a:rPr lang="en-US" b="1" dirty="0" smtClean="0"/>
              <a:t>network topologies</a:t>
            </a:r>
            <a:r>
              <a:rPr lang="en-US" dirty="0" smtClean="0"/>
              <a:t>, after all it is about </a:t>
            </a:r>
            <a:r>
              <a:rPr lang="en-US" i="1" dirty="0" smtClean="0"/>
              <a:t>social</a:t>
            </a:r>
            <a:r>
              <a:rPr lang="en-US" dirty="0" smtClean="0"/>
              <a:t> discovery</a:t>
            </a:r>
          </a:p>
          <a:p>
            <a:pPr lvl="1">
              <a:lnSpc>
                <a:spcPct val="170000"/>
              </a:lnSpc>
            </a:pPr>
            <a:r>
              <a:rPr lang="en-US" dirty="0" smtClean="0"/>
              <a:t>Model </a:t>
            </a:r>
            <a:r>
              <a:rPr lang="en-US" b="1" dirty="0" smtClean="0"/>
              <a:t>asymptomatic</a:t>
            </a:r>
            <a:r>
              <a:rPr lang="en-US" dirty="0" smtClean="0"/>
              <a:t> time by tuning probability of information generation</a:t>
            </a:r>
            <a:endParaRPr lang="en-US" dirty="0" smtClean="0"/>
          </a:p>
          <a:p>
            <a:pPr lvl="1">
              <a:lnSpc>
                <a:spcPct val="170000"/>
              </a:lnSpc>
            </a:pPr>
            <a:r>
              <a:rPr lang="de-DE" dirty="0" smtClean="0"/>
              <a:t>Random </a:t>
            </a:r>
            <a:r>
              <a:rPr lang="de-DE" dirty="0" smtClean="0"/>
              <a:t>links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depend</a:t>
            </a:r>
            <a:r>
              <a:rPr lang="de-DE" dirty="0" smtClean="0"/>
              <a:t> </a:t>
            </a:r>
            <a:r>
              <a:rPr lang="de-DE" dirty="0" smtClean="0"/>
              <a:t>on </a:t>
            </a:r>
            <a:r>
              <a:rPr lang="de-DE" b="1" dirty="0" err="1" smtClean="0"/>
              <a:t>spatial</a:t>
            </a:r>
            <a:r>
              <a:rPr lang="de-DE" b="1" dirty="0" smtClean="0"/>
              <a:t> </a:t>
            </a:r>
            <a:r>
              <a:rPr lang="de-DE" b="1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exclude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neighborhood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a </a:t>
            </a:r>
            <a:r>
              <a:rPr lang="de-DE" b="1" dirty="0" err="1" smtClean="0"/>
              <a:t>distribution</a:t>
            </a:r>
            <a:r>
              <a:rPr lang="de-DE" dirty="0" smtClean="0"/>
              <a:t> </a:t>
            </a:r>
            <a:r>
              <a:rPr lang="de-DE" dirty="0" err="1" smtClean="0"/>
              <a:t>within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population</a:t>
            </a:r>
            <a:r>
              <a:rPr lang="de-DE" dirty="0" smtClean="0"/>
              <a:t> (</a:t>
            </a:r>
            <a:r>
              <a:rPr lang="de-DE" dirty="0" err="1" smtClean="0"/>
              <a:t>few</a:t>
            </a:r>
            <a:r>
              <a:rPr lang="de-DE" dirty="0" smtClean="0"/>
              <a:t> </a:t>
            </a:r>
            <a:r>
              <a:rPr lang="de-DE" dirty="0" err="1" smtClean="0"/>
              <a:t>individuals</a:t>
            </a:r>
            <a:r>
              <a:rPr lang="de-DE" dirty="0" smtClean="0"/>
              <a:t> </a:t>
            </a:r>
            <a:r>
              <a:rPr lang="de-DE" dirty="0" err="1" smtClean="0"/>
              <a:t>making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discovery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160824"/>
            <a:ext cx="2743200" cy="365125"/>
          </a:xfrm>
        </p:spPr>
        <p:txBody>
          <a:bodyPr/>
          <a:lstStyle/>
          <a:p>
            <a:r>
              <a:rPr lang="en-US" dirty="0" smtClean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2748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References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de-DE" dirty="0" smtClean="0"/>
              <a:t>S. Funk, E. </a:t>
            </a:r>
            <a:r>
              <a:rPr lang="de-DE" dirty="0" err="1" smtClean="0"/>
              <a:t>Gilad</a:t>
            </a:r>
            <a:r>
              <a:rPr lang="de-DE" dirty="0" smtClean="0"/>
              <a:t>, C. Watkins, </a:t>
            </a:r>
            <a:r>
              <a:rPr lang="de-DE" dirty="0" err="1" smtClean="0"/>
              <a:t>and</a:t>
            </a:r>
            <a:r>
              <a:rPr lang="de-DE" dirty="0" smtClean="0"/>
              <a:t> V. A. Jansen. </a:t>
            </a:r>
            <a:r>
              <a:rPr lang="de-DE" b="1" dirty="0" smtClean="0"/>
              <a:t>The </a:t>
            </a:r>
            <a:r>
              <a:rPr lang="de-DE" b="1" dirty="0" err="1" smtClean="0"/>
              <a:t>spread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awareness</a:t>
            </a:r>
            <a:r>
              <a:rPr lang="de-DE" b="1" dirty="0" smtClean="0"/>
              <a:t> </a:t>
            </a:r>
            <a:r>
              <a:rPr lang="de-DE" b="1" dirty="0" err="1" smtClean="0"/>
              <a:t>and</a:t>
            </a:r>
            <a:r>
              <a:rPr lang="de-DE" b="1" dirty="0" smtClean="0"/>
              <a:t> </a:t>
            </a:r>
            <a:r>
              <a:rPr lang="de-DE" b="1" dirty="0" err="1" smtClean="0"/>
              <a:t>its</a:t>
            </a:r>
            <a:r>
              <a:rPr lang="de-DE" b="1" dirty="0" smtClean="0"/>
              <a:t> </a:t>
            </a:r>
            <a:r>
              <a:rPr lang="de-DE" b="1" dirty="0" err="1" smtClean="0"/>
              <a:t>impact</a:t>
            </a:r>
            <a:r>
              <a:rPr lang="de-DE" b="1" dirty="0" smtClean="0"/>
              <a:t> on </a:t>
            </a:r>
            <a:r>
              <a:rPr lang="de-DE" b="1" dirty="0" err="1" smtClean="0"/>
              <a:t>epidemic</a:t>
            </a:r>
            <a:r>
              <a:rPr lang="de-DE" b="1" dirty="0" smtClean="0"/>
              <a:t> </a:t>
            </a:r>
            <a:r>
              <a:rPr lang="de-DE" b="1" dirty="0" err="1" smtClean="0"/>
              <a:t>outbreaks</a:t>
            </a:r>
            <a:r>
              <a:rPr lang="de-DE" b="1" dirty="0" smtClean="0"/>
              <a:t>.</a:t>
            </a:r>
            <a:r>
              <a:rPr lang="de-DE" dirty="0" smtClean="0"/>
              <a:t> </a:t>
            </a:r>
            <a:r>
              <a:rPr lang="de-DE" i="1" dirty="0" err="1" smtClean="0"/>
              <a:t>Proc</a:t>
            </a:r>
            <a:r>
              <a:rPr lang="de-DE" i="1" dirty="0" smtClean="0"/>
              <a:t> </a:t>
            </a:r>
            <a:r>
              <a:rPr lang="de-DE" i="1" dirty="0" err="1" smtClean="0"/>
              <a:t>Natl</a:t>
            </a:r>
            <a:r>
              <a:rPr lang="de-DE" i="1" dirty="0" smtClean="0"/>
              <a:t> </a:t>
            </a:r>
            <a:r>
              <a:rPr lang="de-DE" i="1" dirty="0" err="1" smtClean="0"/>
              <a:t>Acad</a:t>
            </a:r>
            <a:r>
              <a:rPr lang="de-DE" i="1" dirty="0" smtClean="0"/>
              <a:t> </a:t>
            </a:r>
            <a:r>
              <a:rPr lang="de-DE" i="1" dirty="0" err="1" smtClean="0"/>
              <a:t>Sci</a:t>
            </a:r>
            <a:r>
              <a:rPr lang="de-DE" i="1" dirty="0" smtClean="0"/>
              <a:t> U S A</a:t>
            </a:r>
            <a:r>
              <a:rPr lang="de-DE" dirty="0" smtClean="0"/>
              <a:t>, 106(16):6872–7, 2009.</a:t>
            </a:r>
          </a:p>
          <a:p>
            <a:pPr>
              <a:lnSpc>
                <a:spcPct val="170000"/>
              </a:lnSpc>
            </a:pPr>
            <a:r>
              <a:rPr lang="de-DE" dirty="0" smtClean="0"/>
              <a:t>W. O. </a:t>
            </a:r>
            <a:r>
              <a:rPr lang="de-DE" dirty="0" err="1" smtClean="0"/>
              <a:t>Kermack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A. G. </a:t>
            </a:r>
            <a:r>
              <a:rPr lang="de-DE" dirty="0" err="1" smtClean="0"/>
              <a:t>McKendrick</a:t>
            </a:r>
            <a:r>
              <a:rPr lang="de-DE" dirty="0" smtClean="0"/>
              <a:t>. </a:t>
            </a:r>
            <a:r>
              <a:rPr lang="de-DE" b="1" dirty="0" smtClean="0"/>
              <a:t>A </a:t>
            </a:r>
            <a:r>
              <a:rPr lang="de-DE" b="1" dirty="0" err="1" smtClean="0"/>
              <a:t>Contribution</a:t>
            </a:r>
            <a:r>
              <a:rPr lang="de-DE" b="1" dirty="0" smtClean="0"/>
              <a:t> </a:t>
            </a:r>
            <a:r>
              <a:rPr lang="de-DE" b="1" dirty="0" err="1" smtClean="0"/>
              <a:t>to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Mathematical</a:t>
            </a:r>
            <a:r>
              <a:rPr lang="de-DE" b="1" dirty="0" smtClean="0"/>
              <a:t> </a:t>
            </a:r>
            <a:r>
              <a:rPr lang="de-DE" b="1" dirty="0" err="1" smtClean="0"/>
              <a:t>Theory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Epidemics</a:t>
            </a:r>
            <a:r>
              <a:rPr lang="de-DE" b="1" dirty="0" smtClean="0"/>
              <a:t>.</a:t>
            </a:r>
            <a:r>
              <a:rPr lang="de-DE" dirty="0" smtClean="0"/>
              <a:t> </a:t>
            </a:r>
            <a:r>
              <a:rPr lang="de-DE" i="1" dirty="0" err="1" smtClean="0"/>
              <a:t>Proceedings</a:t>
            </a:r>
            <a:r>
              <a:rPr lang="de-DE" i="1" dirty="0" smtClean="0"/>
              <a:t> </a:t>
            </a:r>
            <a:r>
              <a:rPr lang="de-DE" i="1" dirty="0" err="1" smtClean="0"/>
              <a:t>of</a:t>
            </a:r>
            <a:r>
              <a:rPr lang="de-DE" i="1" dirty="0" smtClean="0"/>
              <a:t> </a:t>
            </a:r>
            <a:r>
              <a:rPr lang="de-DE" i="1" dirty="0" err="1" smtClean="0"/>
              <a:t>the</a:t>
            </a:r>
            <a:r>
              <a:rPr lang="de-DE" i="1" dirty="0" smtClean="0"/>
              <a:t> Royal Society </a:t>
            </a:r>
            <a:r>
              <a:rPr lang="de-DE" i="1" dirty="0" err="1" smtClean="0"/>
              <a:t>of</a:t>
            </a:r>
            <a:r>
              <a:rPr lang="de-DE" i="1" dirty="0" smtClean="0"/>
              <a:t> London Series A</a:t>
            </a:r>
            <a:r>
              <a:rPr lang="de-DE" dirty="0" smtClean="0"/>
              <a:t>, 1927.</a:t>
            </a:r>
          </a:p>
          <a:p>
            <a:pPr>
              <a:lnSpc>
                <a:spcPct val="170000"/>
              </a:lnSpc>
            </a:pPr>
            <a:r>
              <a:rPr lang="de-DE" dirty="0" smtClean="0"/>
              <a:t>S. Riley, C. Fraser, C. A. Donnelly, A. C. </a:t>
            </a:r>
            <a:r>
              <a:rPr lang="de-DE" dirty="0" err="1" smtClean="0"/>
              <a:t>Ghani</a:t>
            </a:r>
            <a:r>
              <a:rPr lang="de-DE" dirty="0" smtClean="0"/>
              <a:t>, L. J. Abu-</a:t>
            </a:r>
            <a:r>
              <a:rPr lang="de-DE" dirty="0" err="1" smtClean="0"/>
              <a:t>Raddad</a:t>
            </a:r>
            <a:r>
              <a:rPr lang="de-DE" dirty="0" smtClean="0"/>
              <a:t>, A. J. </a:t>
            </a:r>
            <a:r>
              <a:rPr lang="de-DE" dirty="0" err="1" smtClean="0"/>
              <a:t>Hedley</a:t>
            </a:r>
            <a:r>
              <a:rPr lang="de-DE" dirty="0" smtClean="0"/>
              <a:t>, G. M. Leung, L. M. Ho, T. H. Lam, T. Q. </a:t>
            </a:r>
            <a:r>
              <a:rPr lang="de-DE" dirty="0" err="1" smtClean="0"/>
              <a:t>Thach</a:t>
            </a:r>
            <a:r>
              <a:rPr lang="de-DE" dirty="0" smtClean="0"/>
              <a:t>, P. </a:t>
            </a:r>
            <a:r>
              <a:rPr lang="de-DE" dirty="0" err="1" smtClean="0"/>
              <a:t>Chau</a:t>
            </a:r>
            <a:r>
              <a:rPr lang="de-DE" dirty="0" smtClean="0"/>
              <a:t>, K. P. Chan, S. V. Lo, P. Y. Leung, T. Tsang, W. Ho, K. H. Lee, E. M. Lau, N. M. Ferguson, </a:t>
            </a:r>
            <a:r>
              <a:rPr lang="de-DE" dirty="0" err="1" smtClean="0"/>
              <a:t>and</a:t>
            </a:r>
            <a:r>
              <a:rPr lang="de-DE" dirty="0" smtClean="0"/>
              <a:t> R. M. Anderson. </a:t>
            </a:r>
            <a:r>
              <a:rPr lang="de-DE" b="1" dirty="0" smtClean="0"/>
              <a:t>Transmission </a:t>
            </a:r>
            <a:r>
              <a:rPr lang="de-DE" b="1" dirty="0" err="1" smtClean="0"/>
              <a:t>dynamics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etiological</a:t>
            </a:r>
            <a:r>
              <a:rPr lang="de-DE" b="1" dirty="0" smtClean="0"/>
              <a:t> </a:t>
            </a:r>
            <a:r>
              <a:rPr lang="de-DE" b="1" dirty="0" err="1" smtClean="0"/>
              <a:t>agent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sars</a:t>
            </a:r>
            <a:r>
              <a:rPr lang="de-DE" b="1" dirty="0" smtClean="0"/>
              <a:t> in </a:t>
            </a:r>
            <a:r>
              <a:rPr lang="de-DE" b="1" dirty="0" err="1" smtClean="0"/>
              <a:t>hong</a:t>
            </a:r>
            <a:r>
              <a:rPr lang="de-DE" b="1" dirty="0" smtClean="0"/>
              <a:t> </a:t>
            </a:r>
            <a:r>
              <a:rPr lang="de-DE" b="1" dirty="0" err="1" smtClean="0"/>
              <a:t>kong</a:t>
            </a:r>
            <a:r>
              <a:rPr lang="de-DE" b="1" dirty="0" smtClean="0"/>
              <a:t>: </a:t>
            </a:r>
            <a:r>
              <a:rPr lang="de-DE" b="1" dirty="0" err="1" smtClean="0"/>
              <a:t>impact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public</a:t>
            </a:r>
            <a:r>
              <a:rPr lang="de-DE" b="1" dirty="0" smtClean="0"/>
              <a:t> </a:t>
            </a:r>
            <a:r>
              <a:rPr lang="de-DE" b="1" dirty="0" err="1" smtClean="0"/>
              <a:t>health</a:t>
            </a:r>
            <a:r>
              <a:rPr lang="de-DE" b="1" dirty="0" smtClean="0"/>
              <a:t> </a:t>
            </a:r>
            <a:r>
              <a:rPr lang="de-DE" b="1" dirty="0" err="1" smtClean="0"/>
              <a:t>interventions</a:t>
            </a:r>
            <a:r>
              <a:rPr lang="de-DE" b="1" dirty="0" smtClean="0"/>
              <a:t>.</a:t>
            </a:r>
            <a:r>
              <a:rPr lang="de-DE" dirty="0" smtClean="0"/>
              <a:t> </a:t>
            </a:r>
            <a:r>
              <a:rPr lang="de-DE" i="1" dirty="0" smtClean="0"/>
              <a:t>Science</a:t>
            </a:r>
            <a:r>
              <a:rPr lang="de-DE" dirty="0" smtClean="0"/>
              <a:t>, 300(5627):1961–6, 2003.</a:t>
            </a:r>
            <a:endParaRPr lang="de-DE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160824"/>
            <a:ext cx="2743200" cy="365125"/>
          </a:xfrm>
        </p:spPr>
        <p:txBody>
          <a:bodyPr/>
          <a:lstStyle/>
          <a:p>
            <a:r>
              <a:rPr lang="en-US" dirty="0" smtClean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34676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2777586"/>
            <a:ext cx="12192000" cy="1325563"/>
          </a:xfrm>
        </p:spPr>
        <p:txBody>
          <a:bodyPr/>
          <a:lstStyle/>
          <a:p>
            <a:pPr algn="ctr"/>
            <a:r>
              <a:rPr lang="de-DE" dirty="0" err="1" smtClean="0"/>
              <a:t>Questions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160824"/>
            <a:ext cx="2743200" cy="365125"/>
          </a:xfrm>
        </p:spPr>
        <p:txBody>
          <a:bodyPr/>
          <a:lstStyle/>
          <a:p>
            <a:r>
              <a:rPr lang="en-US" dirty="0" smtClean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0482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People discovery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01821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Instance of general </a:t>
            </a:r>
            <a:r>
              <a:rPr lang="en-US" i="1" dirty="0" smtClean="0">
                <a:latin typeface="Helvetica" charset="0"/>
                <a:ea typeface="Helvetica" charset="0"/>
                <a:cs typeface="Helvetica" charset="0"/>
              </a:rPr>
              <a:t>social discovery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Personalized recommendations based on users’ preferences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Find </a:t>
            </a:r>
            <a:r>
              <a:rPr lang="en-US" i="1" dirty="0" smtClean="0">
                <a:latin typeface="Helvetica" charset="0"/>
                <a:ea typeface="Helvetica" charset="0"/>
                <a:cs typeface="Helvetica" charset="0"/>
              </a:rPr>
              <a:t>new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contacts outside of one’s social neighborhood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In some contexts–e.g. dating–new contacts might be short-lived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160824"/>
            <a:ext cx="2743200" cy="365125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120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7963"/>
            <a:ext cx="10515600" cy="5331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97007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from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4"/>
              </a:rPr>
              <a:t>http://money.cnn.com/2015/05/26/technology/rhode-island-tinder-stds/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160824"/>
            <a:ext cx="2743200" cy="365125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2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Research questions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i="1" dirty="0" smtClean="0">
                <a:latin typeface="Helvetica" charset="0"/>
                <a:ea typeface="Helvetica" charset="0"/>
                <a:cs typeface="Helvetica" charset="0"/>
              </a:rPr>
              <a:t>Question 1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Can we </a:t>
            </a:r>
            <a:r>
              <a:rPr lang="en-US" i="1" dirty="0" smtClean="0">
                <a:latin typeface="Helvetica" charset="0"/>
                <a:ea typeface="Helvetica" charset="0"/>
                <a:cs typeface="Helvetica" charset="0"/>
              </a:rPr>
              <a:t>model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the claimed effects?</a:t>
            </a:r>
          </a:p>
          <a:p>
            <a:pPr>
              <a:lnSpc>
                <a:spcPct val="150000"/>
              </a:lnSpc>
            </a:pPr>
            <a:r>
              <a:rPr lang="en-US" i="1" dirty="0" smtClean="0">
                <a:latin typeface="Helvetica" charset="0"/>
                <a:ea typeface="Helvetica" charset="0"/>
                <a:cs typeface="Helvetica" charset="0"/>
              </a:rPr>
              <a:t>Question 2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How does people discovery affect the </a:t>
            </a:r>
            <a:r>
              <a:rPr lang="en-US" i="1" dirty="0" smtClean="0">
                <a:latin typeface="Helvetica" charset="0"/>
                <a:ea typeface="Helvetica" charset="0"/>
                <a:cs typeface="Helvetica" charset="0"/>
              </a:rPr>
              <a:t>dynamics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of a disease?</a:t>
            </a:r>
            <a:br>
              <a:rPr lang="en-US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Can these effects be </a:t>
            </a:r>
            <a:r>
              <a:rPr lang="en-US" i="1" dirty="0" smtClean="0">
                <a:latin typeface="Helvetica" charset="0"/>
                <a:ea typeface="Helvetica" charset="0"/>
                <a:cs typeface="Helvetica" charset="0"/>
              </a:rPr>
              <a:t>balanced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in some way?</a:t>
            </a:r>
          </a:p>
          <a:p>
            <a:pPr>
              <a:lnSpc>
                <a:spcPct val="150000"/>
              </a:lnSpc>
            </a:pPr>
            <a:r>
              <a:rPr lang="en-US" i="1" dirty="0" smtClean="0">
                <a:latin typeface="Helvetica" charset="0"/>
                <a:ea typeface="Helvetica" charset="0"/>
                <a:cs typeface="Helvetica" charset="0"/>
              </a:rPr>
              <a:t>Question 3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How does our model </a:t>
            </a:r>
            <a:r>
              <a:rPr lang="en-US" i="1" dirty="0" smtClean="0">
                <a:latin typeface="Helvetica" charset="0"/>
                <a:ea typeface="Helvetica" charset="0"/>
                <a:cs typeface="Helvetica" charset="0"/>
              </a:rPr>
              <a:t>relate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to existing ones?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160824"/>
            <a:ext cx="2743200" cy="365125"/>
          </a:xfrm>
        </p:spPr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Ingredient 1: epidemiological SIR (1)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3 </a:t>
                </a:r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compartments</a:t>
                </a: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: </a:t>
                </a:r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S</a:t>
                </a: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usceptible, </a:t>
                </a:r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I</a:t>
                </a: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nfected, </a:t>
                </a:r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R</a:t>
                </a: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ecovered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Each individual assigned to exactly one of these compartments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2 possible </a:t>
                </a:r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transitions</a:t>
                </a: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Infection: </a:t>
                </a:r>
                <a14:m>
                  <m:oMath xmlns:m="http://schemas.openxmlformats.org/officeDocument/2006/math">
                    <m:r>
                      <a:rPr lang="de-CH" sz="2000" b="0" i="1" smtClean="0">
                        <a:latin typeface="Helvetica" charset="0"/>
                        <a:ea typeface="Helvetica" charset="0"/>
                        <a:cs typeface="Helvetica" charset="0"/>
                      </a:rPr>
                      <m:t>𝑆</m:t>
                    </m:r>
                    <m:r>
                      <a:rPr lang="de-CH" sz="2000" b="0" i="1" smtClean="0">
                        <a:latin typeface="Helvetica" charset="0"/>
                        <a:ea typeface="Helvetica" charset="0"/>
                        <a:cs typeface="Helvetica" charset="0"/>
                      </a:rPr>
                      <m:t>→ </m:t>
                    </m:r>
                    <m:r>
                      <a:rPr lang="de-CH" sz="2000" b="0" i="1" smtClean="0">
                        <a:latin typeface="Helvetica" charset="0"/>
                        <a:ea typeface="Helvetica" charset="0"/>
                        <a:cs typeface="Helvetica" charset="0"/>
                      </a:rPr>
                      <m:t>𝐼</m:t>
                    </m:r>
                  </m:oMath>
                </a14:m>
                <a:r>
                  <a:rPr lang="de-CH" sz="2000" b="0" dirty="0" smtClean="0">
                    <a:latin typeface="Helvetica" charset="0"/>
                    <a:ea typeface="Helvetica" charset="0"/>
                    <a:cs typeface="Helvetica" charset="0"/>
                  </a:rPr>
                  <a:t> under </a:t>
                </a:r>
                <a:r>
                  <a:rPr lang="de-CH" sz="2000" b="0" dirty="0" err="1" smtClean="0">
                    <a:latin typeface="Helvetica" charset="0"/>
                    <a:ea typeface="Helvetica" charset="0"/>
                    <a:cs typeface="Helvetica" charset="0"/>
                  </a:rPr>
                  <a:t>certain</a:t>
                </a:r>
                <a:r>
                  <a:rPr lang="de-CH" sz="2000" b="0" dirty="0" smtClean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de-CH" sz="2000" b="0" dirty="0" err="1" smtClean="0">
                    <a:latin typeface="Helvetica" charset="0"/>
                    <a:ea typeface="Helvetica" charset="0"/>
                    <a:cs typeface="Helvetica" charset="0"/>
                  </a:rPr>
                  <a:t>conditions</a:t>
                </a:r>
                <a:r>
                  <a:rPr lang="de-CH" sz="2000" b="0" dirty="0" smtClean="0">
                    <a:latin typeface="Helvetica" charset="0"/>
                    <a:ea typeface="Helvetica" charset="0"/>
                    <a:cs typeface="Helvetica" charset="0"/>
                  </a:rPr>
                  <a:t>?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Recovery: </a:t>
                </a:r>
                <a14:m>
                  <m:oMath xmlns:m="http://schemas.openxmlformats.org/officeDocument/2006/math">
                    <m:r>
                      <a:rPr lang="de-CH" sz="2000" b="0" i="1" smtClean="0">
                        <a:latin typeface="Helvetica" charset="0"/>
                        <a:ea typeface="Helvetica" charset="0"/>
                        <a:cs typeface="Helvetica" charset="0"/>
                      </a:rPr>
                      <m:t>𝐼</m:t>
                    </m:r>
                    <m:r>
                      <a:rPr lang="de-CH" sz="2000" b="0" i="1" smtClean="0">
                        <a:latin typeface="Helvetica" charset="0"/>
                        <a:ea typeface="Helvetica" charset="0"/>
                        <a:cs typeface="Helvetica" charset="0"/>
                      </a:rPr>
                      <m:t>→</m:t>
                    </m:r>
                    <m:r>
                      <a:rPr lang="de-CH" sz="2000" b="0" i="1" smtClean="0">
                        <a:latin typeface="Helvetica" charset="0"/>
                        <a:ea typeface="Helvetica" charset="0"/>
                        <a:cs typeface="Helvetica" charset="0"/>
                      </a:rPr>
                      <m:t>𝑅</m:t>
                    </m:r>
                  </m:oMath>
                </a14:m>
                <a:endParaRPr lang="en-US" sz="2000" dirty="0" smtClean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Transitions happen with some </a:t>
                </a:r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probability</a:t>
                </a: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 per unit-time step</a:t>
                </a:r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160824"/>
            <a:ext cx="2743200" cy="365125"/>
          </a:xfrm>
        </p:spPr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8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954" y="4020855"/>
            <a:ext cx="4028045" cy="2837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Ingredient 1: epidemiological SIR (2)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3 </a:t>
                </a:r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compartments</a:t>
                </a: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: </a:t>
                </a:r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S</a:t>
                </a: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usceptible, </a:t>
                </a:r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I</a:t>
                </a: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nfected, </a:t>
                </a:r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R</a:t>
                </a: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ecovered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Each individual assigned to exactly one of these compartments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2 possible </a:t>
                </a:r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transitions</a:t>
                </a: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Infection: </a:t>
                </a:r>
                <a14:m>
                  <m:oMath xmlns:m="http://schemas.openxmlformats.org/officeDocument/2006/math">
                    <m:r>
                      <a:rPr lang="de-CH" sz="2000" b="0" i="1" smtClean="0">
                        <a:latin typeface="Helvetica" charset="0"/>
                        <a:ea typeface="Helvetica" charset="0"/>
                        <a:cs typeface="Helvetica" charset="0"/>
                      </a:rPr>
                      <m:t>𝑆</m:t>
                    </m:r>
                    <m:r>
                      <a:rPr lang="de-CH" sz="2000" b="0" i="1" smtClean="0">
                        <a:latin typeface="Helvetica" charset="0"/>
                        <a:ea typeface="Helvetica" charset="0"/>
                        <a:cs typeface="Helvetica" charset="0"/>
                      </a:rPr>
                      <m:t>→ </m:t>
                    </m:r>
                    <m:r>
                      <a:rPr lang="de-CH" sz="2000" b="0" i="1" smtClean="0">
                        <a:latin typeface="Helvetica" charset="0"/>
                        <a:ea typeface="Helvetica" charset="0"/>
                        <a:cs typeface="Helvetica" charset="0"/>
                      </a:rPr>
                      <m:t>𝐼</m:t>
                    </m:r>
                  </m:oMath>
                </a14:m>
                <a:r>
                  <a:rPr lang="de-CH" sz="2000" b="0" dirty="0" smtClean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de-CH" sz="2000" b="0" dirty="0" err="1" smtClean="0">
                    <a:latin typeface="Helvetica" charset="0"/>
                    <a:ea typeface="Helvetica" charset="0"/>
                    <a:cs typeface="Helvetica" charset="0"/>
                  </a:rPr>
                  <a:t>if</a:t>
                </a:r>
                <a:r>
                  <a:rPr lang="de-CH" sz="2000" b="0" dirty="0" smtClean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de-CH" sz="2000" b="0" dirty="0" err="1" smtClean="0">
                    <a:latin typeface="Helvetica" charset="0"/>
                    <a:ea typeface="Helvetica" charset="0"/>
                    <a:cs typeface="Helvetica" charset="0"/>
                  </a:rPr>
                  <a:t>susceptible</a:t>
                </a:r>
                <a:r>
                  <a:rPr lang="de-CH" sz="2000" b="0" dirty="0" smtClean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de-CH" sz="2000" b="0" dirty="0" err="1" smtClean="0">
                    <a:latin typeface="Helvetica" charset="0"/>
                    <a:ea typeface="Helvetica" charset="0"/>
                    <a:cs typeface="Helvetica" charset="0"/>
                  </a:rPr>
                  <a:t>has</a:t>
                </a:r>
                <a:r>
                  <a:rPr lang="de-CH" sz="2000" b="0" dirty="0" smtClean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de-CH" sz="2000" b="0" dirty="0" err="1" smtClean="0">
                    <a:latin typeface="Helvetica" charset="0"/>
                    <a:ea typeface="Helvetica" charset="0"/>
                    <a:cs typeface="Helvetica" charset="0"/>
                  </a:rPr>
                  <a:t>infected</a:t>
                </a:r>
                <a:r>
                  <a:rPr lang="de-CH" sz="2000" b="0" dirty="0" smtClean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de-CH" sz="2000" b="0" dirty="0" err="1" smtClean="0">
                    <a:latin typeface="Helvetica" charset="0"/>
                    <a:ea typeface="Helvetica" charset="0"/>
                    <a:cs typeface="Helvetica" charset="0"/>
                  </a:rPr>
                  <a:t>neighbor</a:t>
                </a:r>
                <a:endParaRPr lang="de-CH" sz="2000" b="0" dirty="0" smtClean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Recovery: </a:t>
                </a:r>
                <a14:m>
                  <m:oMath xmlns:m="http://schemas.openxmlformats.org/officeDocument/2006/math">
                    <m:r>
                      <a:rPr lang="de-CH" sz="2000" b="0" i="1" smtClean="0">
                        <a:latin typeface="Helvetica" charset="0"/>
                        <a:ea typeface="Helvetica" charset="0"/>
                        <a:cs typeface="Helvetica" charset="0"/>
                      </a:rPr>
                      <m:t>𝐼</m:t>
                    </m:r>
                    <m:r>
                      <a:rPr lang="de-CH" sz="2000" b="0" i="1" smtClean="0">
                        <a:latin typeface="Helvetica" charset="0"/>
                        <a:ea typeface="Helvetica" charset="0"/>
                        <a:cs typeface="Helvetica" charset="0"/>
                      </a:rPr>
                      <m:t>→</m:t>
                    </m:r>
                    <m:r>
                      <a:rPr lang="de-CH" sz="2000" b="0" i="1" smtClean="0">
                        <a:latin typeface="Helvetica" charset="0"/>
                        <a:ea typeface="Helvetica" charset="0"/>
                        <a:cs typeface="Helvetica" charset="0"/>
                      </a:rPr>
                      <m:t>𝑅</m:t>
                    </m:r>
                  </m:oMath>
                </a14:m>
                <a:endParaRPr lang="en-US" sz="2000" dirty="0" smtClean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Transitions happen with some </a:t>
                </a:r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probability</a:t>
                </a: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 per unit-time step</a:t>
                </a:r>
                <a:endParaRPr lang="en-US" sz="2000" dirty="0" smtClean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Infections are constrained to a contact </a:t>
                </a:r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network</a:t>
                </a: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:</a:t>
                </a:r>
              </a:p>
              <a:p>
                <a:pPr>
                  <a:lnSpc>
                    <a:spcPct val="120000"/>
                  </a:lnSpc>
                </a:pPr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Monte Carlo</a:t>
                </a:r>
                <a:r>
                  <a:rPr lang="en-US" sz="2000" dirty="0" smtClean="0">
                    <a:latin typeface="Helvetica" charset="0"/>
                    <a:ea typeface="Helvetica" charset="0"/>
                    <a:cs typeface="Helvetica" charset="0"/>
                  </a:rPr>
                  <a:t> method to obtain meaningful data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160824"/>
            <a:ext cx="2743200" cy="365125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5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 flipV="1">
            <a:off x="7668116" y="2263488"/>
            <a:ext cx="1259305" cy="806400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668116" y="3069888"/>
            <a:ext cx="810126" cy="1951297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927421" y="2263488"/>
            <a:ext cx="641685" cy="1505329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8476235" y="3768817"/>
            <a:ext cx="1092871" cy="1252368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68116" y="3069888"/>
            <a:ext cx="1900990" cy="698929"/>
          </a:xfrm>
          <a:prstGeom prst="line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8476235" y="2263488"/>
            <a:ext cx="451186" cy="2757697"/>
          </a:xfrm>
          <a:prstGeom prst="line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269949" y="2207340"/>
            <a:ext cx="1259305" cy="806400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69949" y="3013740"/>
            <a:ext cx="810126" cy="1951297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29254" y="2207340"/>
            <a:ext cx="641685" cy="1505329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078068" y="3712669"/>
            <a:ext cx="1092871" cy="1252368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2285996" y="2164147"/>
            <a:ext cx="1251285" cy="891876"/>
          </a:xfrm>
          <a:custGeom>
            <a:avLst/>
            <a:gdLst>
              <a:gd name="connsiteX0" fmla="*/ 0 w 1251285"/>
              <a:gd name="connsiteY0" fmla="*/ 891876 h 891876"/>
              <a:gd name="connsiteX1" fmla="*/ 312821 w 1251285"/>
              <a:gd name="connsiteY1" fmla="*/ 73729 h 891876"/>
              <a:gd name="connsiteX2" fmla="*/ 1251285 w 1251285"/>
              <a:gd name="connsiteY2" fmla="*/ 49666 h 8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1285" h="891876">
                <a:moveTo>
                  <a:pt x="0" y="891876"/>
                </a:moveTo>
                <a:cubicBezTo>
                  <a:pt x="52137" y="552986"/>
                  <a:pt x="104274" y="214097"/>
                  <a:pt x="312821" y="73729"/>
                </a:cubicBezTo>
                <a:cubicBezTo>
                  <a:pt x="521368" y="-66639"/>
                  <a:pt x="1098885" y="33624"/>
                  <a:pt x="1251285" y="49666"/>
                </a:cubicBezTo>
              </a:path>
            </a:pathLst>
          </a:custGeom>
          <a:noFill/>
          <a:ln w="88900">
            <a:solidFill>
              <a:schemeClr val="accent4">
                <a:lumMod val="60000"/>
                <a:lumOff val="4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3056017" y="3729792"/>
            <a:ext cx="1130969" cy="1251284"/>
          </a:xfrm>
          <a:custGeom>
            <a:avLst/>
            <a:gdLst>
              <a:gd name="connsiteX0" fmla="*/ 0 w 1130969"/>
              <a:gd name="connsiteY0" fmla="*/ 1251284 h 1251284"/>
              <a:gd name="connsiteX1" fmla="*/ 1010653 w 1130969"/>
              <a:gd name="connsiteY1" fmla="*/ 962526 h 1251284"/>
              <a:gd name="connsiteX2" fmla="*/ 1130969 w 1130969"/>
              <a:gd name="connsiteY2" fmla="*/ 0 h 125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0969" h="1251284">
                <a:moveTo>
                  <a:pt x="0" y="1251284"/>
                </a:moveTo>
                <a:cubicBezTo>
                  <a:pt x="411079" y="1211178"/>
                  <a:pt x="822158" y="1171073"/>
                  <a:pt x="1010653" y="962526"/>
                </a:cubicBezTo>
                <a:cubicBezTo>
                  <a:pt x="1199148" y="753979"/>
                  <a:pt x="1074822" y="112295"/>
                  <a:pt x="1130969" y="0"/>
                </a:cubicBezTo>
              </a:path>
            </a:pathLst>
          </a:custGeom>
          <a:noFill/>
          <a:ln w="88900">
            <a:solidFill>
              <a:schemeClr val="accent4">
                <a:lumMod val="60000"/>
                <a:lumOff val="4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789869"/>
            <a:ext cx="10515600" cy="785642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Again, with some </a:t>
            </a:r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>probability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 per individual and per unit-time step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Ingredient 2: perturbations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949107" y="2695079"/>
            <a:ext cx="641685" cy="6416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3850097" y="3368849"/>
            <a:ext cx="641685" cy="6416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759233" y="4644195"/>
            <a:ext cx="641685" cy="6416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208412" y="1886498"/>
            <a:ext cx="641685" cy="6416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47274" y="2751227"/>
            <a:ext cx="641685" cy="6416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9248264" y="3424997"/>
            <a:ext cx="641685" cy="6416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8157400" y="4700343"/>
            <a:ext cx="641685" cy="6416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606579" y="1942646"/>
            <a:ext cx="641685" cy="6416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7" name="Right Arrow 36"/>
          <p:cNvSpPr/>
          <p:nvPr/>
        </p:nvSpPr>
        <p:spPr>
          <a:xfrm>
            <a:off x="5293894" y="3130596"/>
            <a:ext cx="1371600" cy="93608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5080283" y="3413875"/>
                <a:ext cx="16534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charset="0"/>
                        </a:rPr>
                        <m:t>𝑡</m:t>
                      </m:r>
                      <m:r>
                        <a:rPr lang="de-CH" b="0" i="1" smtClean="0">
                          <a:latin typeface="Cambria Math" charset="0"/>
                        </a:rPr>
                        <m:t>→</m:t>
                      </m:r>
                      <m:r>
                        <a:rPr lang="de-CH" b="0" i="1" smtClean="0">
                          <a:latin typeface="Cambria Math" charset="0"/>
                        </a:rPr>
                        <m:t>𝑡</m:t>
                      </m:r>
                      <m:r>
                        <a:rPr lang="de-CH" b="0" i="1" smtClean="0"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283" y="3413875"/>
                <a:ext cx="165343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160824"/>
            <a:ext cx="2743200" cy="365125"/>
          </a:xfrm>
        </p:spPr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Ingredient 3: awareness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9949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Reduces </a:t>
                </a:r>
                <a:r>
                  <a:rPr lang="en-US" sz="2400" b="1" dirty="0" smtClean="0">
                    <a:latin typeface="Helvetica" charset="0"/>
                    <a:ea typeface="Helvetica" charset="0"/>
                    <a:cs typeface="Helvetica" charset="0"/>
                  </a:rPr>
                  <a:t>probability</a:t>
                </a: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 of an infection:</a:t>
                </a:r>
                <a:b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</a:br>
                <a14:m>
                  <m:oMath xmlns:m="http://schemas.openxmlformats.org/officeDocument/2006/math">
                    <m:r>
                      <a:rPr lang="de-CH" sz="2400" b="0" i="1" smtClean="0">
                        <a:latin typeface="Helvetica" charset="0"/>
                        <a:ea typeface="Helvetica" charset="0"/>
                        <a:cs typeface="Helvetica" charset="0"/>
                      </a:rPr>
                      <m:t>𝑃</m:t>
                    </m:r>
                    <m:d>
                      <m:dPr>
                        <m:ctrlPr>
                          <a:rPr lang="de-CH" sz="2400" b="0" i="1" smtClean="0">
                            <a:latin typeface="Helvetica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de-CH" sz="2400" b="0" i="1" smtClean="0">
                            <a:latin typeface="Helvetica" charset="0"/>
                            <a:ea typeface="Helvetica" charset="0"/>
                            <a:cs typeface="Helvetica" charset="0"/>
                          </a:rPr>
                          <m:t>𝑆</m:t>
                        </m:r>
                        <m:r>
                          <a:rPr lang="de-CH" sz="2400" b="0" i="1" smtClean="0">
                            <a:latin typeface="Helvetica" charset="0"/>
                            <a:ea typeface="Helvetica" charset="0"/>
                            <a:cs typeface="Helvetica" charset="0"/>
                          </a:rPr>
                          <m:t>→</m:t>
                        </m:r>
                        <m:r>
                          <a:rPr lang="de-CH" sz="2400" b="0" i="1" smtClean="0">
                            <a:latin typeface="Helvetica" charset="0"/>
                            <a:ea typeface="Helvetica" charset="0"/>
                            <a:cs typeface="Helvetica" charset="0"/>
                          </a:rPr>
                          <m:t>𝐼</m:t>
                        </m:r>
                      </m:e>
                    </m:d>
                    <m:r>
                      <a:rPr lang="de-CH" sz="2400" b="0" i="1" smtClean="0">
                        <a:latin typeface="Helvetica" charset="0"/>
                        <a:ea typeface="Helvetica" charset="0"/>
                        <a:cs typeface="Helvetica" charset="0"/>
                      </a:rPr>
                      <m:t>=</m:t>
                    </m:r>
                    <m:r>
                      <a:rPr lang="de-CH" sz="2400" b="0" i="1" smtClean="0">
                        <a:latin typeface="Helvetica" charset="0"/>
                        <a:ea typeface="Helvetica" charset="0"/>
                        <a:cs typeface="Helvetica" charset="0"/>
                      </a:rPr>
                      <m:t>𝛽</m:t>
                    </m:r>
                    <m:r>
                      <a:rPr lang="de-CH" sz="24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 </m:t>
                    </m:r>
                    <m:r>
                      <a:rPr lang="de-CH" sz="2400" b="0" i="1" smtClean="0">
                        <a:latin typeface="Helvetica" charset="0"/>
                        <a:ea typeface="Helvetica" charset="0"/>
                        <a:cs typeface="Helvetica" charset="0"/>
                      </a:rPr>
                      <m:t>(1−</m:t>
                    </m:r>
                    <m:r>
                      <a:rPr lang="de-CH" sz="2400" b="0" i="1" smtClean="0">
                        <a:latin typeface="Helvetica" charset="0"/>
                        <a:ea typeface="Helvetica" charset="0"/>
                        <a:cs typeface="Helvetica" charset="0"/>
                      </a:rPr>
                      <m:t>𝐴𝑤𝑎𝑟𝑒𝑛𝑒𝑠𝑠</m:t>
                    </m:r>
                    <m:r>
                      <a:rPr lang="de-CH" sz="2400" b="0" i="1" smtClean="0">
                        <a:latin typeface="Helvetica" charset="0"/>
                        <a:ea typeface="Helvetica" charset="0"/>
                        <a:cs typeface="Helvetica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 for a single individual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Sum of potential </a:t>
                </a:r>
                <a:r>
                  <a:rPr lang="en-US" sz="2400" b="1" dirty="0" smtClean="0">
                    <a:latin typeface="Helvetica" charset="0"/>
                    <a:ea typeface="Helvetica" charset="0"/>
                    <a:cs typeface="Helvetica" charset="0"/>
                  </a:rPr>
                  <a:t>knowledge</a:t>
                </a: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 one has over all other individuals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smtClean="0">
                    <a:latin typeface="Helvetica" charset="0"/>
                    <a:ea typeface="Helvetica" charset="0"/>
                    <a:cs typeface="Helvetica" charset="0"/>
                  </a:rPr>
                  <a:t>Generated</a:t>
                </a: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 at infected individuals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smtClean="0">
                    <a:latin typeface="Helvetica" charset="0"/>
                    <a:ea typeface="Helvetica" charset="0"/>
                    <a:cs typeface="Helvetica" charset="0"/>
                  </a:rPr>
                  <a:t>Propagated</a:t>
                </a: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 independently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Damped under </a:t>
                </a:r>
                <a:r>
                  <a:rPr lang="en-US" sz="2400" b="1" dirty="0" smtClean="0">
                    <a:latin typeface="Helvetica" charset="0"/>
                    <a:ea typeface="Helvetica" charset="0"/>
                    <a:cs typeface="Helvetica" charset="0"/>
                  </a:rPr>
                  <a:t>distance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Fades away with </a:t>
                </a:r>
                <a:r>
                  <a:rPr lang="en-US" sz="2400" b="1" dirty="0" smtClean="0">
                    <a:latin typeface="Helvetica" charset="0"/>
                    <a:ea typeface="Helvetica" charset="0"/>
                    <a:cs typeface="Helvetica" charset="0"/>
                  </a:rPr>
                  <a:t>unit-time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9949"/>
                <a:ext cx="10515600" cy="4351338"/>
              </a:xfrm>
              <a:blipFill rotWithShape="0">
                <a:blip r:embed="rId3"/>
                <a:stretch>
                  <a:fillRect l="-812" b="-6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227" y="3675618"/>
            <a:ext cx="4572000" cy="3048000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160824"/>
            <a:ext cx="2743200" cy="365125"/>
          </a:xfrm>
        </p:spPr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5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tspota08t0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008613" y="1296312"/>
            <a:ext cx="10811079" cy="6314723"/>
          </a:xfrm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800" y="0"/>
            <a:ext cx="10515600" cy="1325563"/>
          </a:xfrm>
        </p:spPr>
        <p:txBody>
          <a:bodyPr/>
          <a:lstStyle/>
          <a:p>
            <a:r>
              <a:rPr lang="de-CH" dirty="0" smtClean="0"/>
              <a:t>Sample </a:t>
            </a:r>
            <a:r>
              <a:rPr lang="de-CH" dirty="0" err="1" smtClean="0"/>
              <a:t>run</a:t>
            </a:r>
            <a:r>
              <a:rPr lang="de-CH" dirty="0" smtClean="0"/>
              <a:t> </a:t>
            </a:r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de-CH" dirty="0" err="1" smtClean="0"/>
              <a:t>our</a:t>
            </a:r>
            <a:r>
              <a:rPr lang="de-CH" dirty="0" smtClean="0"/>
              <a:t> </a:t>
            </a:r>
            <a:r>
              <a:rPr lang="de-CH" dirty="0" err="1" smtClean="0"/>
              <a:t>simulations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7076118" y="2690998"/>
            <a:ext cx="43895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 err="1">
                <a:latin typeface="Helvetica" charset="0"/>
                <a:ea typeface="Helvetica" charset="0"/>
                <a:cs typeface="Helvetica" charset="0"/>
              </a:rPr>
              <a:t>s</a:t>
            </a:r>
            <a:r>
              <a:rPr lang="de-CH" sz="2400" b="1" dirty="0" err="1" smtClean="0">
                <a:latin typeface="Helvetica" charset="0"/>
                <a:ea typeface="Helvetica" charset="0"/>
                <a:cs typeface="Helvetica" charset="0"/>
              </a:rPr>
              <a:t>ize</a:t>
            </a:r>
            <a:r>
              <a:rPr lang="de-CH" sz="24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CH" sz="2400" dirty="0" err="1" smtClean="0">
                <a:latin typeface="Helvetica" charset="0"/>
                <a:ea typeface="Helvetica" charset="0"/>
                <a:cs typeface="Helvetica" charset="0"/>
              </a:rPr>
              <a:t>of</a:t>
            </a:r>
            <a:r>
              <a:rPr lang="de-CH" sz="24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CH" sz="2400" dirty="0" err="1" smtClean="0">
                <a:latin typeface="Helvetica" charset="0"/>
                <a:ea typeface="Helvetica" charset="0"/>
                <a:cs typeface="Helvetica" charset="0"/>
              </a:rPr>
              <a:t>nodes</a:t>
            </a:r>
            <a:r>
              <a:rPr lang="de-CH" sz="24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CH" sz="2400" dirty="0" smtClean="0">
                <a:latin typeface="Helvetica" charset="0"/>
                <a:ea typeface="Helvetica" charset="0"/>
                <a:cs typeface="Helvetica" charset="0"/>
              </a:rPr>
              <a:t>=</a:t>
            </a:r>
            <a:r>
              <a:rPr lang="de-CH" sz="24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CH" sz="2400" dirty="0" err="1" smtClean="0">
                <a:latin typeface="Helvetica" charset="0"/>
                <a:ea typeface="Helvetica" charset="0"/>
                <a:cs typeface="Helvetica" charset="0"/>
              </a:rPr>
              <a:t>awareness</a:t>
            </a:r>
            <a:endParaRPr lang="de-CH" sz="24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de-CH" sz="24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de-CH" sz="2400" b="1" dirty="0" err="1"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de-CH" sz="2400" b="1" dirty="0" err="1" smtClean="0">
                <a:latin typeface="Helvetica" charset="0"/>
                <a:ea typeface="Helvetica" charset="0"/>
                <a:cs typeface="Helvetica" charset="0"/>
              </a:rPr>
              <a:t>olor</a:t>
            </a:r>
            <a:r>
              <a:rPr lang="de-CH" sz="24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CH" sz="2400" dirty="0" err="1" smtClean="0">
                <a:latin typeface="Helvetica" charset="0"/>
                <a:ea typeface="Helvetica" charset="0"/>
                <a:cs typeface="Helvetica" charset="0"/>
              </a:rPr>
              <a:t>of</a:t>
            </a:r>
            <a:r>
              <a:rPr lang="de-CH" sz="24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CH" sz="2400" dirty="0" err="1" smtClean="0">
                <a:latin typeface="Helvetica" charset="0"/>
                <a:ea typeface="Helvetica" charset="0"/>
                <a:cs typeface="Helvetica" charset="0"/>
              </a:rPr>
              <a:t>nodes</a:t>
            </a:r>
            <a:r>
              <a:rPr lang="de-CH" sz="24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CH" sz="2400" dirty="0" smtClean="0">
                <a:latin typeface="Helvetica" charset="0"/>
                <a:ea typeface="Helvetica" charset="0"/>
                <a:cs typeface="Helvetica" charset="0"/>
              </a:rPr>
              <a:t>= SIR </a:t>
            </a:r>
            <a:r>
              <a:rPr lang="de-CH" sz="2400" dirty="0" err="1" smtClean="0">
                <a:latin typeface="Helvetica" charset="0"/>
                <a:ea typeface="Helvetica" charset="0"/>
                <a:cs typeface="Helvetica" charset="0"/>
              </a:rPr>
              <a:t>state</a:t>
            </a:r>
            <a:endParaRPr lang="de-CH" sz="24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de-CH" sz="24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de-CH" sz="2400" dirty="0" err="1">
                <a:latin typeface="Helvetica" charset="0"/>
                <a:ea typeface="Helvetica" charset="0"/>
                <a:cs typeface="Helvetica" charset="0"/>
              </a:rPr>
              <a:t>s</a:t>
            </a:r>
            <a:r>
              <a:rPr lang="de-CH" sz="2400" dirty="0" err="1" smtClean="0">
                <a:latin typeface="Helvetica" charset="0"/>
                <a:ea typeface="Helvetica" charset="0"/>
                <a:cs typeface="Helvetica" charset="0"/>
              </a:rPr>
              <a:t>usceptible</a:t>
            </a:r>
            <a:r>
              <a:rPr lang="de-CH" sz="2400" dirty="0" smtClean="0">
                <a:latin typeface="Helvetica" charset="0"/>
                <a:ea typeface="Helvetica" charset="0"/>
                <a:cs typeface="Helvetica" charset="0"/>
              </a:rPr>
              <a:t> – </a:t>
            </a:r>
            <a:r>
              <a:rPr lang="de-CH" sz="2400" dirty="0" err="1" smtClean="0">
                <a:latin typeface="Helvetica" charset="0"/>
                <a:ea typeface="Helvetica" charset="0"/>
                <a:cs typeface="Helvetica" charset="0"/>
              </a:rPr>
              <a:t>blue</a:t>
            </a:r>
            <a:endParaRPr lang="de-CH" sz="24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de-CH" sz="24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de-CH" sz="2400" dirty="0" err="1" smtClean="0">
                <a:latin typeface="Helvetica" charset="0"/>
                <a:ea typeface="Helvetica" charset="0"/>
                <a:cs typeface="Helvetica" charset="0"/>
              </a:rPr>
              <a:t>nfected</a:t>
            </a:r>
            <a:r>
              <a:rPr lang="de-CH" sz="2400" dirty="0" smtClean="0">
                <a:latin typeface="Helvetica" charset="0"/>
                <a:ea typeface="Helvetica" charset="0"/>
                <a:cs typeface="Helvetica" charset="0"/>
              </a:rPr>
              <a:t> – </a:t>
            </a:r>
            <a:r>
              <a:rPr lang="de-CH" sz="2400" dirty="0" err="1" smtClean="0">
                <a:latin typeface="Helvetica" charset="0"/>
                <a:ea typeface="Helvetica" charset="0"/>
                <a:cs typeface="Helvetica" charset="0"/>
              </a:rPr>
              <a:t>red</a:t>
            </a:r>
            <a:endParaRPr lang="de-CH" sz="24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de-CH" sz="2400" dirty="0" err="1"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de-CH" sz="2400" dirty="0" err="1" smtClean="0">
                <a:latin typeface="Helvetica" charset="0"/>
                <a:ea typeface="Helvetica" charset="0"/>
                <a:cs typeface="Helvetica" charset="0"/>
              </a:rPr>
              <a:t>ecovered</a:t>
            </a:r>
            <a:r>
              <a:rPr lang="de-CH" sz="2400" dirty="0" smtClean="0">
                <a:latin typeface="Helvetica" charset="0"/>
                <a:ea typeface="Helvetica" charset="0"/>
                <a:cs typeface="Helvetica" charset="0"/>
              </a:rPr>
              <a:t> – </a:t>
            </a:r>
            <a:r>
              <a:rPr lang="de-CH" sz="2400" dirty="0" err="1" smtClean="0">
                <a:latin typeface="Helvetica" charset="0"/>
                <a:ea typeface="Helvetica" charset="0"/>
                <a:cs typeface="Helvetica" charset="0"/>
              </a:rPr>
              <a:t>green</a:t>
            </a:r>
            <a:endParaRPr lang="de-CH" sz="24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645459" y="6669742"/>
            <a:ext cx="8767483" cy="753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439270" y="1147011"/>
            <a:ext cx="8767483" cy="178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160824"/>
            <a:ext cx="2743200" cy="365125"/>
          </a:xfrm>
        </p:spPr>
        <p:txBody>
          <a:bodyPr/>
          <a:lstStyle/>
          <a:p>
            <a:r>
              <a:rPr lang="en-US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9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683</Words>
  <Application>Microsoft Macintosh PowerPoint</Application>
  <PresentationFormat>Widescreen</PresentationFormat>
  <Paragraphs>108</Paragraphs>
  <Slides>17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Cambria Math</vt:lpstr>
      <vt:lpstr>Helvetica</vt:lpstr>
      <vt:lpstr>Arial</vt:lpstr>
      <vt:lpstr>Office Theme</vt:lpstr>
      <vt:lpstr>Modelling and Simulating Social Systems with MATLAB  Social discovery and its impact on the spread of infectious diseases</vt:lpstr>
      <vt:lpstr>People discovery</vt:lpstr>
      <vt:lpstr>PowerPoint Presentation</vt:lpstr>
      <vt:lpstr>Research questions</vt:lpstr>
      <vt:lpstr>Ingredient 1: epidemiological SIR (1)</vt:lpstr>
      <vt:lpstr>Ingredient 1: epidemiological SIR (2)</vt:lpstr>
      <vt:lpstr>Ingredient 2: perturbations</vt:lpstr>
      <vt:lpstr>Ingredient 3: awareness</vt:lpstr>
      <vt:lpstr>Sample run from our simulations</vt:lpstr>
      <vt:lpstr>SIR plots</vt:lpstr>
      <vt:lpstr>More information can balance more perturbation</vt:lpstr>
      <vt:lpstr>Instability of system</vt:lpstr>
      <vt:lpstr>Comparison to divergent but static networks</vt:lpstr>
      <vt:lpstr>Implementation &amp; Limitations</vt:lpstr>
      <vt:lpstr>Summary &amp; Outlook</vt:lpstr>
      <vt:lpstr>References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and Simulating Social Systems with MATLAB  Social discovery and its impact on the spread of infectious diseases</dc:title>
  <dc:creator>ZtmjUdmzHP@student.ethz.ch</dc:creator>
  <cp:lastModifiedBy>ZtmjUdmzHP@student.ethz.ch</cp:lastModifiedBy>
  <cp:revision>34</cp:revision>
  <cp:lastPrinted>2015-12-15T14:08:01Z</cp:lastPrinted>
  <dcterms:created xsi:type="dcterms:W3CDTF">2015-12-15T12:20:16Z</dcterms:created>
  <dcterms:modified xsi:type="dcterms:W3CDTF">2015-12-15T16:06:33Z</dcterms:modified>
</cp:coreProperties>
</file>